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35"/>
  </p:notesMasterIdLst>
  <p:handoutMasterIdLst>
    <p:handoutMasterId r:id="rId36"/>
  </p:handoutMasterIdLst>
  <p:sldIdLst>
    <p:sldId id="332" r:id="rId2"/>
    <p:sldId id="345" r:id="rId3"/>
    <p:sldId id="258" r:id="rId4"/>
    <p:sldId id="277" r:id="rId5"/>
    <p:sldId id="274" r:id="rId6"/>
    <p:sldId id="273" r:id="rId7"/>
    <p:sldId id="275" r:id="rId8"/>
    <p:sldId id="319" r:id="rId9"/>
    <p:sldId id="314" r:id="rId10"/>
    <p:sldId id="260" r:id="rId11"/>
    <p:sldId id="281" r:id="rId12"/>
    <p:sldId id="283" r:id="rId13"/>
    <p:sldId id="280" r:id="rId14"/>
    <p:sldId id="315" r:id="rId15"/>
    <p:sldId id="333" r:id="rId16"/>
    <p:sldId id="339" r:id="rId17"/>
    <p:sldId id="344" r:id="rId18"/>
    <p:sldId id="340" r:id="rId19"/>
    <p:sldId id="341" r:id="rId20"/>
    <p:sldId id="310" r:id="rId21"/>
    <p:sldId id="317" r:id="rId22"/>
    <p:sldId id="318" r:id="rId23"/>
    <p:sldId id="302" r:id="rId24"/>
    <p:sldId id="294" r:id="rId25"/>
    <p:sldId id="303" r:id="rId26"/>
    <p:sldId id="288" r:id="rId27"/>
    <p:sldId id="289" r:id="rId28"/>
    <p:sldId id="298" r:id="rId29"/>
    <p:sldId id="299" r:id="rId30"/>
    <p:sldId id="291" r:id="rId31"/>
    <p:sldId id="293" r:id="rId32"/>
    <p:sldId id="306" r:id="rId33"/>
    <p:sldId id="312" r:id="rId34"/>
  </p:sldIdLst>
  <p:sldSz cx="9144000" cy="6858000" type="screen4x3"/>
  <p:notesSz cx="7104063" cy="10234613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66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0" autoAdjust="0"/>
    <p:restoredTop sz="94737" autoAdjust="0"/>
  </p:normalViewPr>
  <p:slideViewPr>
    <p:cSldViewPr showGuides="1">
      <p:cViewPr varScale="1">
        <p:scale>
          <a:sx n="107" d="100"/>
          <a:sy n="107" d="100"/>
        </p:scale>
        <p:origin x="-172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hteck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695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90467" name="Rechteck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676" y="0"/>
            <a:ext cx="3077695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90468" name="Rechteck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674"/>
            <a:ext cx="3077695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90469" name="Rechteck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676" y="9720674"/>
            <a:ext cx="3077695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8A3616C-93F8-4DBC-BE3B-A9B75F43A0E8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1869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hteck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695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92515" name="Rechteck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676" y="0"/>
            <a:ext cx="3077695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772" name="Rechteck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2517" name="Rechteck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8" y="4861156"/>
            <a:ext cx="5683589" cy="460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92518" name="Rechteck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674"/>
            <a:ext cx="3077695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92519" name="Rechteck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676" y="9720674"/>
            <a:ext cx="3077695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7DF2E0F-81EC-477C-ADF9-C040E04B836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7052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D5AB2A-C710-47F1-805D-53A83FE6FF1D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3</a:t>
            </a:fld>
            <a:endParaRPr lang="de-DE" altLang="de-DE" smtClean="0"/>
          </a:p>
        </p:txBody>
      </p:sp>
      <p:sp>
        <p:nvSpPr>
          <p:cNvPr id="33795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9C0CDF5-AD9D-4DE3-99ED-5D0552920FA7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12</a:t>
            </a:fld>
            <a:endParaRPr lang="de-DE" altLang="de-DE" smtClean="0"/>
          </a:p>
        </p:txBody>
      </p:sp>
      <p:sp>
        <p:nvSpPr>
          <p:cNvPr id="44035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4879D3-E3A3-4B3A-9790-424507347600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13</a:t>
            </a:fld>
            <a:endParaRPr lang="de-DE" altLang="de-DE" smtClean="0"/>
          </a:p>
        </p:txBody>
      </p:sp>
      <p:sp>
        <p:nvSpPr>
          <p:cNvPr id="45059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9EF12CA-BF75-4542-92C5-6A1F7E13FFEC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14</a:t>
            </a:fld>
            <a:endParaRPr lang="de-DE" altLang="de-DE" smtClean="0"/>
          </a:p>
        </p:txBody>
      </p:sp>
      <p:sp>
        <p:nvSpPr>
          <p:cNvPr id="46083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DF2E0F-81EC-477C-ADF9-C040E04B8366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636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DF2E0F-81EC-477C-ADF9-C040E04B8366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636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30D03B-C219-49FD-99F5-140E78F1CA03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20</a:t>
            </a:fld>
            <a:endParaRPr lang="de-DE" altLang="de-DE" smtClean="0"/>
          </a:p>
        </p:txBody>
      </p:sp>
      <p:sp>
        <p:nvSpPr>
          <p:cNvPr id="47107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2DECBFA-D26E-4CAA-AC8C-7E1D7F79E19D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22</a:t>
            </a:fld>
            <a:endParaRPr lang="de-DE" altLang="de-DE" smtClean="0"/>
          </a:p>
        </p:txBody>
      </p:sp>
      <p:sp>
        <p:nvSpPr>
          <p:cNvPr id="48131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1767C81-AAC8-42C3-A37A-CF608FA1F375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23</a:t>
            </a:fld>
            <a:endParaRPr lang="de-DE" altLang="de-DE" smtClean="0"/>
          </a:p>
        </p:txBody>
      </p:sp>
      <p:sp>
        <p:nvSpPr>
          <p:cNvPr id="49155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4FA3F4F-EC6D-4B48-B58F-0BF5C184CCEF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24</a:t>
            </a:fld>
            <a:endParaRPr lang="de-DE" altLang="de-DE" smtClean="0"/>
          </a:p>
        </p:txBody>
      </p:sp>
      <p:sp>
        <p:nvSpPr>
          <p:cNvPr id="50179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6205A0-E015-4CFC-AF98-19B3F1C6D74B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25</a:t>
            </a:fld>
            <a:endParaRPr lang="de-DE" altLang="de-DE" smtClean="0"/>
          </a:p>
        </p:txBody>
      </p:sp>
      <p:sp>
        <p:nvSpPr>
          <p:cNvPr id="51203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860BAF-C849-4B56-A635-0CCA8C0109BE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4</a:t>
            </a:fld>
            <a:endParaRPr lang="de-DE" altLang="de-DE" smtClean="0"/>
          </a:p>
        </p:txBody>
      </p:sp>
      <p:sp>
        <p:nvSpPr>
          <p:cNvPr id="34819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999907-BA19-48C5-BD53-E6C2211584B9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26</a:t>
            </a:fld>
            <a:endParaRPr lang="de-DE" altLang="de-DE" smtClean="0"/>
          </a:p>
        </p:txBody>
      </p:sp>
      <p:sp>
        <p:nvSpPr>
          <p:cNvPr id="52227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C857B1-1D7F-42A6-93BB-6332AA1146C9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27</a:t>
            </a:fld>
            <a:endParaRPr lang="de-DE" altLang="de-DE" smtClean="0"/>
          </a:p>
        </p:txBody>
      </p:sp>
      <p:sp>
        <p:nvSpPr>
          <p:cNvPr id="53251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21ED014-265D-4F66-84A3-41CBAE05B88E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28</a:t>
            </a:fld>
            <a:endParaRPr lang="de-DE" altLang="de-DE" smtClean="0"/>
          </a:p>
        </p:txBody>
      </p:sp>
      <p:sp>
        <p:nvSpPr>
          <p:cNvPr id="54275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0B32C8F-C648-4E4D-8713-66577B643728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29</a:t>
            </a:fld>
            <a:endParaRPr lang="de-DE" altLang="de-DE" smtClean="0"/>
          </a:p>
        </p:txBody>
      </p:sp>
      <p:sp>
        <p:nvSpPr>
          <p:cNvPr id="55299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313CEA-3B37-4654-A736-2A44762C33BA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30</a:t>
            </a:fld>
            <a:endParaRPr lang="de-DE" altLang="de-DE" smtClean="0"/>
          </a:p>
        </p:txBody>
      </p:sp>
      <p:sp>
        <p:nvSpPr>
          <p:cNvPr id="56323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C490E7-9587-4CA2-9201-7337CD36D281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31</a:t>
            </a:fld>
            <a:endParaRPr lang="de-DE" altLang="de-DE" smtClean="0"/>
          </a:p>
        </p:txBody>
      </p:sp>
      <p:sp>
        <p:nvSpPr>
          <p:cNvPr id="57347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587CA23-E484-4ACE-97EB-9A14D454FF5E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32</a:t>
            </a:fld>
            <a:endParaRPr lang="de-DE" altLang="de-DE" smtClean="0"/>
          </a:p>
        </p:txBody>
      </p:sp>
      <p:sp>
        <p:nvSpPr>
          <p:cNvPr id="58371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019233F-6C83-4FF1-87CB-927DB99361A9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33</a:t>
            </a:fld>
            <a:endParaRPr lang="de-DE" altLang="de-DE" smtClean="0"/>
          </a:p>
        </p:txBody>
      </p:sp>
      <p:sp>
        <p:nvSpPr>
          <p:cNvPr id="59395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AE4EF9-8D71-4879-BC34-FA6C2F2766E0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5</a:t>
            </a:fld>
            <a:endParaRPr lang="de-DE" altLang="de-DE" smtClean="0"/>
          </a:p>
        </p:txBody>
      </p:sp>
      <p:sp>
        <p:nvSpPr>
          <p:cNvPr id="35843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8BD12D-9D7D-4883-BD28-4F091BDB0E87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6</a:t>
            </a:fld>
            <a:endParaRPr lang="de-DE" altLang="de-DE" smtClean="0"/>
          </a:p>
        </p:txBody>
      </p:sp>
      <p:sp>
        <p:nvSpPr>
          <p:cNvPr id="36867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2DB8A4F-0A37-4A51-915B-F22FC0ECF74D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7</a:t>
            </a:fld>
            <a:endParaRPr lang="de-DE" altLang="de-DE" smtClean="0"/>
          </a:p>
        </p:txBody>
      </p:sp>
      <p:sp>
        <p:nvSpPr>
          <p:cNvPr id="38915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219174-55D5-4B7E-A9D4-BE7D525C908A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8</a:t>
            </a:fld>
            <a:endParaRPr lang="de-DE" altLang="de-DE" smtClean="0"/>
          </a:p>
        </p:txBody>
      </p:sp>
      <p:sp>
        <p:nvSpPr>
          <p:cNvPr id="39939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28DFD5-8CD1-427E-9A11-4198D3EE66C9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9</a:t>
            </a:fld>
            <a:endParaRPr lang="de-DE" altLang="de-DE" smtClean="0"/>
          </a:p>
        </p:txBody>
      </p:sp>
      <p:sp>
        <p:nvSpPr>
          <p:cNvPr id="40963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8F824A-408D-43CB-8A5A-644F77BC4854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10</a:t>
            </a:fld>
            <a:endParaRPr lang="de-DE" altLang="de-DE" smtClean="0"/>
          </a:p>
        </p:txBody>
      </p:sp>
      <p:sp>
        <p:nvSpPr>
          <p:cNvPr id="41987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216" indent="-2962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948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92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907" indent="-23699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C33008-CCE0-4AD5-9F30-8E4403B12734}" type="slidenum">
              <a:rPr lang="de-DE" altLang="de-DE" smtClean="0"/>
              <a:pPr algn="r" eaLnBrk="1" hangingPunct="1">
                <a:spcBef>
                  <a:spcPct val="0"/>
                </a:spcBef>
              </a:pPr>
              <a:t>11</a:t>
            </a:fld>
            <a:endParaRPr lang="de-DE" altLang="de-DE" smtClean="0"/>
          </a:p>
        </p:txBody>
      </p:sp>
      <p:sp>
        <p:nvSpPr>
          <p:cNvPr id="43011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ihand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" name="Freihand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013 h 2182"/>
                <a:gd name="T4" fmla="*/ 7284 w 4897"/>
                <a:gd name="T5" fmla="*/ 1013 h 2182"/>
                <a:gd name="T6" fmla="*/ 7284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" name="Freihand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" name="Freihand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" name="Freihand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" name="Freihand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</p:grpSp>
      <p:sp>
        <p:nvSpPr>
          <p:cNvPr id="79881" name="Rechteck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79882" name="Rechteck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11" name="Rechteck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Rechteck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hteck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37012-0A3B-48D0-A1D8-B385BA8AE33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67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hteck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hteck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6EE9E-4C7F-42D3-8879-12BF8D9EB02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323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hteck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hteck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A24F4-C1D0-47DA-ADB5-485C11F1E7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111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hteck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56B58-E96D-4484-A9BF-2AF779A84F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25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Rechteck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hteck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43C6D-3201-4BF2-A525-C524472382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926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hteck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9115B-AF2D-4DC9-A5D3-98B82C8943F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469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hteck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hteck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53FBC-6D3E-40B2-AA50-F2B9441EFDF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9989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hteck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hteck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5468A-FB41-41D7-9A5B-E7FAE58909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5038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hteck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386E2-E956-43A3-8F89-627C26825E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985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Rechteck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hteck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hteck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14872-8BF2-4B3D-B83C-4CFC6F990E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075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hteck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hteck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hteck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CEB78-EF9B-4B23-85B1-AC738E9E10D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28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hteck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hteck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C9B92-9CA0-422C-97D8-91F8C1EF1B1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3128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hteck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20866-DB42-4369-A36A-3280E0DB589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8796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hteck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C6C1E-9D1E-4893-A1CC-BAEE1EF6E84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68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uppierung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32" name="Freihand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60 h 2182"/>
                <a:gd name="T4" fmla="*/ 7284 w 4897"/>
                <a:gd name="T5" fmla="*/ 160 h 2182"/>
                <a:gd name="T6" fmla="*/ 7284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033" name="Freihand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034" name="Freihand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44 h 2182"/>
                <a:gd name="T4" fmla="*/ 7284 w 4897"/>
                <a:gd name="T5" fmla="*/ 144 h 2182"/>
                <a:gd name="T6" fmla="*/ 7284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8854" name="Freihand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8855" name="Freihand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8856" name="Freihand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8857" name="Freihand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8858" name="Freihand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</p:grpSp>
      <p:sp>
        <p:nvSpPr>
          <p:cNvPr id="78859" name="Rechteck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8860" name="Rechteck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8861" name="Rechteck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C2CF4885-9B2F-4312-ABCD-06C06C8650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8862" name="Rechteck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78863" name="Rechteck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Hans\Mei%20Glump\Schreiberei\Schule\Comenius\Pr&#228;sentation\02%20Spur%202.wma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file:///D:\08%20Spur%208.wma" TargetMode="External"/><Relationship Id="rId1" Type="http://schemas.openxmlformats.org/officeDocument/2006/relationships/audio" Target="file:///D:\11%20Zauchenseer%20Viergesang%20Gstanzl.wma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Hans\Mei%20Glump\Bidei\2014\Gsengalm\Sommerrodelbahnfahrt.mp4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de-AT" altLang="de-DE" sz="1600" dirty="0" smtClean="0">
                <a:effectLst/>
              </a:rPr>
              <a:t>Dieses Projekt wurde mit Unterstützung der Europäischen Kommission finanziert. </a:t>
            </a:r>
            <a:br>
              <a:rPr lang="de-AT" altLang="de-DE" sz="1600" dirty="0" smtClean="0">
                <a:effectLst/>
              </a:rPr>
            </a:br>
            <a:r>
              <a:rPr lang="de-AT" altLang="de-DE" sz="1600" dirty="0" smtClean="0">
                <a:effectLst/>
              </a:rPr>
              <a:t>Die Verantwortung für den Inhalt dieser Veröffentlichung trägt allein der Verfasser; die Kommission haftet nicht für die weitere Verwendung der darin enthaltenen Angaben.</a:t>
            </a:r>
            <a:endParaRPr lang="de-AT" altLang="de-DE" sz="4000" dirty="0" smtClean="0">
              <a:effectLst/>
            </a:endParaRPr>
          </a:p>
        </p:txBody>
      </p:sp>
      <p:pic>
        <p:nvPicPr>
          <p:cNvPr id="95236" name="Picture 4" descr="Logo nationalagentur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2564904"/>
            <a:ext cx="8007350" cy="2808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1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81" name="Rechteck 1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i="1" smtClean="0">
                <a:latin typeface="Verdana" pitchFamily="34" charset="0"/>
              </a:rPr>
              <a:t>Abtenau im Winter…</a:t>
            </a:r>
          </a:p>
        </p:txBody>
      </p:sp>
      <p:pic>
        <p:nvPicPr>
          <p:cNvPr id="13315" name="Bild 6" descr="CIMG06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-4800600"/>
            <a:ext cx="4811712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Bild 8" descr="CIMG05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-4800600"/>
            <a:ext cx="5005387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7" name="Bild 13" descr="abtenau-downl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272338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8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80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9" name="Bild 11" descr="LT_W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89363"/>
            <a:ext cx="4325937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0" name="Rechteck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i="1" smtClean="0">
                <a:latin typeface="Verdana" pitchFamily="34" charset="0"/>
              </a:rPr>
              <a:t>…bietet…</a:t>
            </a:r>
            <a:endParaRPr lang="de-AT" i="1" smtClean="0">
              <a:latin typeface="Verdana" pitchFamily="34" charset="0"/>
            </a:endParaRPr>
          </a:p>
        </p:txBody>
      </p:sp>
      <p:sp>
        <p:nvSpPr>
          <p:cNvPr id="140291" name="Rechteck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755650" y="1341438"/>
            <a:ext cx="3927475" cy="4191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/>
              <a:t>die Ski- und Boarding Arena Karkogel (10 km Pisten)</a:t>
            </a:r>
          </a:p>
        </p:txBody>
      </p:sp>
      <p:sp>
        <p:nvSpPr>
          <p:cNvPr id="140292" name="Rechteck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787900" y="1844675"/>
            <a:ext cx="4057650" cy="4251325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smtClean="0"/>
              <a:t>einen Eislaufplatz</a:t>
            </a:r>
          </a:p>
        </p:txBody>
      </p:sp>
      <p:pic>
        <p:nvPicPr>
          <p:cNvPr id="21513" name="Bild 9" descr="26_image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87700"/>
            <a:ext cx="5256212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8" name="Bild 10" descr="2978_3_sportpark-eislaufen-bab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357563"/>
            <a:ext cx="30702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hteck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de-AT" i="1" smtClean="0">
              <a:latin typeface="Verdana" pitchFamily="34" charset="0"/>
            </a:endParaRPr>
          </a:p>
        </p:txBody>
      </p:sp>
      <p:sp>
        <p:nvSpPr>
          <p:cNvPr id="144387" name="Rechteck 3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mtClean="0">
                <a:latin typeface="Verdana" pitchFamily="34" charset="0"/>
              </a:rPr>
              <a:t>eine 3 km lange, beleuchtete Naturrodelstrecke</a:t>
            </a:r>
          </a:p>
        </p:txBody>
      </p:sp>
      <p:sp>
        <p:nvSpPr>
          <p:cNvPr id="144388" name="Rechteck 4"/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2400" smtClean="0">
                <a:latin typeface="Verdana" pitchFamily="34" charset="0"/>
              </a:rPr>
              <a:t>ein 60 km langes Langlaufloipennetz</a:t>
            </a:r>
            <a:r>
              <a:rPr lang="de-DE" smtClean="0">
                <a:latin typeface="Verdana" pitchFamily="34" charset="0"/>
              </a:rPr>
              <a:t> </a:t>
            </a:r>
          </a:p>
        </p:txBody>
      </p:sp>
      <p:pic>
        <p:nvPicPr>
          <p:cNvPr id="144389" name="Bild 5" descr="Abtenau in der Nac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13100"/>
            <a:ext cx="3876675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0" name="Bild 6" descr="Langlauf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3100"/>
            <a:ext cx="4357688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4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4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hteck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de-AT" smtClean="0"/>
          </a:p>
        </p:txBody>
      </p:sp>
      <p:sp>
        <p:nvSpPr>
          <p:cNvPr id="139269" name="Rechteck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755650" y="1916113"/>
            <a:ext cx="4103688" cy="4191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/>
              <a:t>Schneeschuhwandern</a:t>
            </a:r>
          </a:p>
          <a:p>
            <a:pPr eaLnBrk="1" hangingPunct="1">
              <a:defRPr/>
            </a:pPr>
            <a:endParaRPr lang="de-DE" smtClean="0"/>
          </a:p>
        </p:txBody>
      </p:sp>
      <p:sp>
        <p:nvSpPr>
          <p:cNvPr id="139270" name="Rechteck 6"/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mtClean="0"/>
              <a:t>Hüttengaudi</a:t>
            </a:r>
          </a:p>
          <a:p>
            <a:pPr eaLnBrk="1" hangingPunct="1">
              <a:defRPr/>
            </a:pPr>
            <a:endParaRPr lang="de-DE" smtClean="0"/>
          </a:p>
        </p:txBody>
      </p:sp>
      <p:pic>
        <p:nvPicPr>
          <p:cNvPr id="139271" name="Bild 7" descr="Schneeschuh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81300"/>
            <a:ext cx="394493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2" name="Bild 8" descr="big-4002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781300"/>
            <a:ext cx="387667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9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hteck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2400" b="0" smtClean="0">
                <a:latin typeface="Verdana" pitchFamily="34" charset="0"/>
              </a:rPr>
              <a:t>Im Winter bietet die </a:t>
            </a:r>
            <a:r>
              <a:rPr lang="de-DE" sz="2400" b="0" u="sng" smtClean="0">
                <a:latin typeface="Verdana" pitchFamily="34" charset="0"/>
              </a:rPr>
              <a:t>Skiregion Dachstein-West</a:t>
            </a:r>
            <a:r>
              <a:rPr lang="de-DE" sz="2400" b="0" smtClean="0">
                <a:latin typeface="Verdana" pitchFamily="34" charset="0"/>
              </a:rPr>
              <a:t> pures Skivergnügen mit 46 Liften und Bahnen und über 140 Pistenkilometer (Dachstein im Hintergrund)</a:t>
            </a:r>
          </a:p>
        </p:txBody>
      </p:sp>
      <p:sp>
        <p:nvSpPr>
          <p:cNvPr id="241667" name="Rechteck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de-DE" smtClean="0">
              <a:latin typeface="Verdana" pitchFamily="34" charset="0"/>
            </a:endParaRPr>
          </a:p>
          <a:p>
            <a:pPr eaLnBrk="1" hangingPunct="1">
              <a:defRPr/>
            </a:pPr>
            <a:endParaRPr lang="de-DE" smtClean="0">
              <a:latin typeface="Verdana" pitchFamily="34" charset="0"/>
            </a:endParaRPr>
          </a:p>
        </p:txBody>
      </p:sp>
      <p:pic>
        <p:nvPicPr>
          <p:cNvPr id="241668" name="Bild 4" descr="LT_W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59404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9" name="Bild 5" descr="LT_W_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1557338"/>
            <a:ext cx="3224212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0" name="Bild 6" descr="LT_W_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5940425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71" name="Ellipse 7"/>
          <p:cNvSpPr>
            <a:spLocks noChangeArrowheads="1"/>
          </p:cNvSpPr>
          <p:nvPr/>
        </p:nvSpPr>
        <p:spPr bwMode="auto">
          <a:xfrm>
            <a:off x="2124075" y="1557338"/>
            <a:ext cx="2376488" cy="1150937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de-AT" altLang="de-DE" sz="440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1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24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6" grpId="0"/>
      <p:bldP spid="2416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2906"/>
            <a:ext cx="9972600" cy="686619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 smtClean="0"/>
              <a:t>Unsere Schule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154025" y="4149080"/>
            <a:ext cx="8007350" cy="2478360"/>
          </a:xfrm>
        </p:spPr>
        <p:txBody>
          <a:bodyPr/>
          <a:lstStyle/>
          <a:p>
            <a:pPr>
              <a:buBlip>
                <a:blip r:embed="rId5"/>
              </a:buBlip>
            </a:pPr>
            <a:r>
              <a:rPr lang="de-AT" sz="2800" dirty="0">
                <a:solidFill>
                  <a:schemeClr val="tx2"/>
                </a:solidFill>
              </a:rPr>
              <a:t>derzeit13 Klassen mit 290 Schülern</a:t>
            </a:r>
          </a:p>
          <a:p>
            <a:pPr>
              <a:buBlip>
                <a:blip r:embed="rId5"/>
              </a:buBlip>
            </a:pPr>
            <a:r>
              <a:rPr lang="de-AT" sz="2800" dirty="0">
                <a:solidFill>
                  <a:schemeClr val="tx2"/>
                </a:solidFill>
              </a:rPr>
              <a:t>seit 1993 Integration von Schülern mit Lerndefiziten  oder körperlicher Behinderung</a:t>
            </a:r>
          </a:p>
          <a:p>
            <a:pPr>
              <a:buBlip>
                <a:blip r:embed="rId5"/>
              </a:buBlip>
            </a:pPr>
            <a:r>
              <a:rPr lang="de-AT" sz="2800" dirty="0" smtClean="0">
                <a:solidFill>
                  <a:srgbClr val="0070C0"/>
                </a:solidFill>
              </a:rPr>
              <a:t>Musikschwerpunkt (Musikhauptschule) seit 1988  </a:t>
            </a:r>
            <a:endParaRPr lang="de-AT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29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85175" cy="1240309"/>
          </a:xfrm>
        </p:spPr>
        <p:txBody>
          <a:bodyPr/>
          <a:lstStyle/>
          <a:p>
            <a:pPr algn="ctr"/>
            <a:r>
              <a:rPr lang="de-AT" sz="3200" dirty="0" smtClean="0"/>
              <a:t>Einige Musicalaufführungen der Musikhauptschule:</a:t>
            </a:r>
            <a:endParaRPr lang="de-AT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23728" y="1196752"/>
            <a:ext cx="8007350" cy="659904"/>
          </a:xfrm>
        </p:spPr>
        <p:txBody>
          <a:bodyPr/>
          <a:lstStyle/>
          <a:p>
            <a:r>
              <a:rPr lang="de-AT" dirty="0" smtClean="0"/>
              <a:t>2013: Welcome </a:t>
            </a:r>
            <a:r>
              <a:rPr lang="de-AT" dirty="0" err="1" smtClean="0"/>
              <a:t>to</a:t>
            </a:r>
            <a:r>
              <a:rPr lang="de-AT" dirty="0" smtClean="0"/>
              <a:t> The </a:t>
            </a:r>
            <a:r>
              <a:rPr lang="de-AT" dirty="0" err="1" smtClean="0"/>
              <a:t>Jungle</a:t>
            </a:r>
            <a:endParaRPr lang="de-AT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7" t="14285" r="26859" b="24434"/>
          <a:stretch/>
        </p:blipFill>
        <p:spPr bwMode="auto">
          <a:xfrm>
            <a:off x="0" y="0"/>
            <a:ext cx="10354993" cy="726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9" t="14346" r="24003" b="24307"/>
          <a:stretch/>
        </p:blipFill>
        <p:spPr bwMode="auto">
          <a:xfrm>
            <a:off x="0" y="0"/>
            <a:ext cx="10912694" cy="726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93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467544" y="188640"/>
            <a:ext cx="8385175" cy="124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9pPr>
          </a:lstStyle>
          <a:p>
            <a:pPr algn="ctr"/>
            <a:r>
              <a:rPr lang="de-AT" sz="3200" kern="0" smtClean="0"/>
              <a:t>Einige Musicalaufführungen der Musikhauptschule:</a:t>
            </a:r>
            <a:endParaRPr lang="de-AT" sz="3200" kern="0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2123728" y="1196752"/>
            <a:ext cx="8007350" cy="65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r>
              <a:rPr lang="de-AT" kern="0" dirty="0" smtClean="0"/>
              <a:t>2014: Endstation New York</a:t>
            </a:r>
            <a:endParaRPr lang="de-AT" kern="0" dirty="0"/>
          </a:p>
        </p:txBody>
      </p:sp>
      <p:pic>
        <p:nvPicPr>
          <p:cNvPr id="11" name="Picture 2" descr="klassenfoto_zeitung_v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60131" cy="698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6" t="14333" r="24025" b="24134"/>
          <a:stretch/>
        </p:blipFill>
        <p:spPr bwMode="auto">
          <a:xfrm>
            <a:off x="9852" y="21945"/>
            <a:ext cx="9746723" cy="687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26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467544" y="188640"/>
            <a:ext cx="8385175" cy="124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9pPr>
          </a:lstStyle>
          <a:p>
            <a:pPr algn="ctr"/>
            <a:r>
              <a:rPr lang="de-AT" sz="3200" kern="0" smtClean="0"/>
              <a:t>Einige Musicalaufführungen der Musikhauptschule:</a:t>
            </a:r>
            <a:endParaRPr lang="de-AT" sz="3200" kern="0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3059832" y="1197975"/>
            <a:ext cx="5256584" cy="65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r>
              <a:rPr lang="de-AT" kern="0" dirty="0" smtClean="0"/>
              <a:t>2015: </a:t>
            </a:r>
            <a:r>
              <a:rPr lang="de-AT" kern="0" dirty="0" err="1" smtClean="0"/>
              <a:t>Wanted</a:t>
            </a:r>
            <a:r>
              <a:rPr lang="de-AT" kern="0" dirty="0" smtClean="0"/>
              <a:t> Domingo</a:t>
            </a:r>
            <a:endParaRPr lang="de-AT" kern="0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4" t="14495" r="24115" b="24275"/>
          <a:stretch/>
        </p:blipFill>
        <p:spPr bwMode="auto">
          <a:xfrm>
            <a:off x="-505092" y="14065"/>
            <a:ext cx="103304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5" t="14678" r="24020" b="24191"/>
          <a:stretch/>
        </p:blipFill>
        <p:spPr bwMode="auto">
          <a:xfrm>
            <a:off x="-534708" y="6158"/>
            <a:ext cx="10360062" cy="686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09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467544" y="188640"/>
            <a:ext cx="8385175" cy="124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defRPr>
            </a:lvl9pPr>
          </a:lstStyle>
          <a:p>
            <a:pPr algn="ctr"/>
            <a:r>
              <a:rPr lang="de-AT" sz="3200" kern="0" smtClean="0"/>
              <a:t>Einige Musicalaufführungen der Musikhauptschule:</a:t>
            </a:r>
            <a:endParaRPr lang="de-AT" sz="3200" kern="0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3059832" y="1197975"/>
            <a:ext cx="5256584" cy="65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r>
              <a:rPr lang="de-AT" kern="0" dirty="0" smtClean="0"/>
              <a:t>2015: Arabische Nächte</a:t>
            </a:r>
            <a:endParaRPr lang="de-AT" kern="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14421" r="24104" b="24205"/>
          <a:stretch/>
        </p:blipFill>
        <p:spPr bwMode="auto">
          <a:xfrm>
            <a:off x="-756591" y="0"/>
            <a:ext cx="102944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1" descr="http://www.nms-abtenau.salzburg.at/images/stories/artikel/2016/Arabien/Arabien__36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9" y="0"/>
            <a:ext cx="10091869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1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21825" r="26464" b="28457"/>
          <a:stretch/>
        </p:blipFill>
        <p:spPr bwMode="auto">
          <a:xfrm>
            <a:off x="-154111" y="2219"/>
            <a:ext cx="9298111" cy="471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4" t="4752" r="21267" b="6049"/>
          <a:stretch/>
        </p:blipFill>
        <p:spPr bwMode="auto">
          <a:xfrm>
            <a:off x="-154112" y="-194823"/>
            <a:ext cx="9298112" cy="770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 t="10025" r="12249" b="4192"/>
          <a:stretch/>
        </p:blipFill>
        <p:spPr bwMode="auto">
          <a:xfrm>
            <a:off x="-154112" y="-99392"/>
            <a:ext cx="9332739" cy="7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84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02 Spur 2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4" name="Bild 6" descr="LT_S_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Rechteck 4"/>
          <p:cNvSpPr>
            <a:spLocks noGrp="1" noChangeArrowheads="1"/>
          </p:cNvSpPr>
          <p:nvPr>
            <p:ph type="ctrTitle"/>
          </p:nvPr>
        </p:nvSpPr>
        <p:spPr>
          <a:xfrm>
            <a:off x="755650" y="2133600"/>
            <a:ext cx="7772400" cy="1736725"/>
          </a:xfrm>
        </p:spPr>
        <p:txBody>
          <a:bodyPr/>
          <a:lstStyle/>
          <a:p>
            <a:pPr algn="ctr" eaLnBrk="1" hangingPunct="1">
              <a:defRPr/>
            </a:pPr>
            <a:r>
              <a:rPr lang="de-DE" sz="4800" dirty="0" smtClean="0">
                <a:solidFill>
                  <a:schemeClr val="tx1"/>
                </a:solidFill>
                <a:latin typeface="Verdana" pitchFamily="34" charset="0"/>
              </a:rPr>
              <a:t>Und nun genießt einige Impressionen aus dem Lammertal</a:t>
            </a:r>
          </a:p>
        </p:txBody>
      </p:sp>
      <p:sp>
        <p:nvSpPr>
          <p:cNvPr id="181253" name="Rechteck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de-AT" dirty="0" smtClean="0"/>
          </a:p>
        </p:txBody>
      </p:sp>
      <p:pic>
        <p:nvPicPr>
          <p:cNvPr id="181255" name="Bild 7">
            <a:hlinkClick r:id="" action="ppaction://media"/>
          </p:cNvPr>
          <p:cNvPicPr>
            <a:picLocks noRot="1" noChangeAspect="1" noChangeArrowheads="1"/>
          </p:cNvPicPr>
          <p:nvPr>
            <a:audioCd>
              <a:st track="2"/>
              <a:end track="2" time="267"/>
            </a:audioCd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72453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8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xit" presetSubtype="12" fill="hold" grpId="1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30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6"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255"/>
                </p:tgtEl>
              </p:cMediaNode>
            </p:audio>
            <p:audio>
              <p:cMediaNode numSld="15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8"/>
                </p:tgtEl>
              </p:cMediaNode>
            </p:audio>
          </p:childTnLst>
        </p:cTn>
      </p:par>
    </p:tnLst>
    <p:bldLst>
      <p:bldP spid="181252" grpId="0"/>
      <p:bldP spid="18125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3" name="Rechteck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 sz="2800" smtClean="0"/>
              <a:t>Die Trachtenmusikkapelle Abtenau spielt auf hohem Niveau Musik zu jedem Anlass.</a:t>
            </a:r>
          </a:p>
        </p:txBody>
      </p:sp>
      <p:pic>
        <p:nvPicPr>
          <p:cNvPr id="247812" name="Bild 4" descr="Wertungsspiel00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484313"/>
            <a:ext cx="7451725" cy="5113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47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Bild 2" descr="LT_W_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5" name="Rechteck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de-AT" sz="280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248836" name="Rechteck 4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de-DE" sz="6600" smtClean="0">
              <a:latin typeface="Lucida Calligraphy" pitchFamily="66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de-DE" sz="6600" smtClean="0">
              <a:latin typeface="Lucida Calligraphy" pitchFamily="66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de-DE" sz="16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de-DE" sz="16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de-DE" sz="9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															    	</a:t>
            </a:r>
            <a:r>
              <a:rPr lang="de-DE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		                                             		</a:t>
            </a:r>
            <a:r>
              <a:rPr lang="de-DE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	Morgenstimmung</a:t>
            </a:r>
          </a:p>
        </p:txBody>
      </p:sp>
    </p:spTree>
  </p:cSld>
  <p:clrMapOvr>
    <a:masterClrMapping/>
  </p:clrMapOvr>
  <p:transition spd="med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2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3" name="Bild 5" descr="LT_W_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8543925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0" name="Rechteck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260350"/>
            <a:ext cx="8385175" cy="1431925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tx1"/>
                </a:solidFill>
                <a:latin typeface="Arial" charset="0"/>
              </a:rPr>
              <a:t>Es wird Frühling…</a:t>
            </a:r>
            <a:endParaRPr lang="de-DE" sz="400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1012" name="Rechteck 4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de-AT" smtClean="0"/>
          </a:p>
        </p:txBody>
      </p:sp>
    </p:spTree>
  </p:cSld>
  <p:clrMapOvr>
    <a:masterClrMapping/>
  </p:clrMapOvr>
  <p:transition spd="med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17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50" name="Bild 6" descr="Tennengebirge im Früh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459788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Rechteck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de-AT" sz="3600" smtClean="0">
              <a:latin typeface="Lucida Calligraphy" pitchFamily="66" charset="0"/>
            </a:endParaRPr>
          </a:p>
        </p:txBody>
      </p:sp>
      <p:sp>
        <p:nvSpPr>
          <p:cNvPr id="159747" name="Rechteck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DE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 Tal ist es Frühling geworden.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DE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Auf den Bergen ist der Winter in den letzten Zügen.</a:t>
            </a:r>
          </a:p>
        </p:txBody>
      </p:sp>
    </p:spTree>
  </p:cSld>
  <p:clrMapOvr>
    <a:masterClrMapping/>
  </p:clrMapOvr>
  <p:transition spd="med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7" name="Bild 5" descr="Aubachf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6038"/>
            <a:ext cx="5976938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hteck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de-AT" smtClean="0"/>
          </a:p>
        </p:txBody>
      </p:sp>
      <p:sp>
        <p:nvSpPr>
          <p:cNvPr id="172035" name="Rechteck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DE" smtClean="0"/>
              <a:t>Zur Zeit der Schneeschmelze sind Wasserfälle und Bäche besonders eindrucksvoll.</a:t>
            </a:r>
          </a:p>
        </p:txBody>
      </p:sp>
    </p:spTree>
  </p:cSld>
  <p:clrMapOvr>
    <a:masterClrMapping/>
  </p:clrMapOvr>
  <p:transition spd="med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Bild 4" descr="LT_S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96975"/>
            <a:ext cx="85725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hteck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mtClean="0">
                <a:solidFill>
                  <a:schemeClr val="tx1"/>
                </a:solidFill>
                <a:latin typeface="Verdana" pitchFamily="34" charset="0"/>
              </a:rPr>
              <a:t>Der Frühling geht zu Ende, der Sommer naht.</a:t>
            </a:r>
          </a:p>
        </p:txBody>
      </p:sp>
      <p:sp>
        <p:nvSpPr>
          <p:cNvPr id="151555" name="Rechteck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de-DE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Wanderschuhe schnüren und raus in die Natur…</a:t>
            </a:r>
          </a:p>
        </p:txBody>
      </p:sp>
    </p:spTree>
  </p:cSld>
  <p:clrMapOvr>
    <a:masterClrMapping/>
  </p:clrMapOvr>
  <p:transition spd="med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15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151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Bild 8" descr="PICT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928100" cy="669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1" name="Rechteck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4000" smtClean="0">
                <a:latin typeface="Lucida Calligraphy" pitchFamily="66" charset="0"/>
              </a:rPr>
              <a:t/>
            </a:r>
            <a:br>
              <a:rPr lang="de-DE" sz="4000" smtClean="0">
                <a:latin typeface="Lucida Calligraphy" pitchFamily="66" charset="0"/>
              </a:rPr>
            </a:br>
            <a:r>
              <a:rPr lang="de-DE" sz="4000" smtClean="0">
                <a:latin typeface="Lucida Calligraphy" pitchFamily="66" charset="0"/>
              </a:rPr>
              <a:t/>
            </a:r>
            <a:br>
              <a:rPr lang="de-DE" sz="4000" smtClean="0">
                <a:latin typeface="Lucida Calligraphy" pitchFamily="66" charset="0"/>
              </a:rPr>
            </a:br>
            <a:r>
              <a:rPr lang="de-DE" sz="4000" smtClean="0">
                <a:latin typeface="Lucida Calligraphy" pitchFamily="66" charset="0"/>
              </a:rPr>
              <a:t/>
            </a:r>
            <a:br>
              <a:rPr lang="de-DE" sz="4000" smtClean="0">
                <a:latin typeface="Lucida Calligraphy" pitchFamily="66" charset="0"/>
              </a:rPr>
            </a:br>
            <a:r>
              <a:rPr lang="de-DE" sz="4000" smtClean="0">
                <a:latin typeface="Lucida Calligraphy" pitchFamily="66" charset="0"/>
              </a:rPr>
              <a:t/>
            </a:r>
            <a:br>
              <a:rPr lang="de-DE" sz="4000" smtClean="0">
                <a:latin typeface="Lucida Calligraphy" pitchFamily="66" charset="0"/>
              </a:rPr>
            </a:br>
            <a:r>
              <a:rPr lang="de-DE" sz="4000" smtClean="0">
                <a:latin typeface="Lucida Calligraphy" pitchFamily="66" charset="0"/>
              </a:rPr>
              <a:t/>
            </a:r>
            <a:br>
              <a:rPr lang="de-DE" sz="4000" smtClean="0">
                <a:latin typeface="Lucida Calligraphy" pitchFamily="66" charset="0"/>
              </a:rPr>
            </a:br>
            <a:r>
              <a:rPr lang="de-DE" sz="4000" smtClean="0">
                <a:latin typeface="Lucida Calligraphy" pitchFamily="66" charset="0"/>
              </a:rPr>
              <a:t/>
            </a:r>
            <a:br>
              <a:rPr lang="de-DE" sz="4000" smtClean="0">
                <a:latin typeface="Lucida Calligraphy" pitchFamily="66" charset="0"/>
              </a:rPr>
            </a:br>
            <a:r>
              <a:rPr lang="de-DE" sz="4000" smtClean="0">
                <a:latin typeface="Lucida Calligraphy" pitchFamily="66" charset="0"/>
              </a:rPr>
              <a:t/>
            </a:r>
            <a:br>
              <a:rPr lang="de-DE" sz="4000" smtClean="0">
                <a:latin typeface="Lucida Calligraphy" pitchFamily="66" charset="0"/>
              </a:rPr>
            </a:br>
            <a:r>
              <a:rPr lang="de-DE" sz="4000" smtClean="0">
                <a:latin typeface="Lucida Calligraphy" pitchFamily="66" charset="0"/>
              </a:rPr>
              <a:t/>
            </a:r>
            <a:br>
              <a:rPr lang="de-DE" sz="4000" smtClean="0">
                <a:latin typeface="Lucida Calligraphy" pitchFamily="66" charset="0"/>
              </a:rPr>
            </a:br>
            <a:r>
              <a:rPr lang="de-DE" sz="4000" smtClean="0">
                <a:latin typeface="Lucida Calligraphy" pitchFamily="66" charset="0"/>
              </a:rPr>
              <a:t/>
            </a:r>
            <a:br>
              <a:rPr lang="de-DE" sz="4000" smtClean="0">
                <a:latin typeface="Lucida Calligraphy" pitchFamily="66" charset="0"/>
              </a:rPr>
            </a:br>
            <a:r>
              <a:rPr lang="de-DE" sz="4000" smtClean="0">
                <a:latin typeface="Lucida Calligraphy" pitchFamily="66" charset="0"/>
              </a:rPr>
              <a:t/>
            </a:r>
            <a:br>
              <a:rPr lang="de-DE" sz="4000" smtClean="0">
                <a:latin typeface="Lucida Calligraphy" pitchFamily="66" charset="0"/>
              </a:rPr>
            </a:br>
            <a:r>
              <a:rPr lang="de-DE" sz="4000" smtClean="0">
                <a:latin typeface="Lucida Calligraphy" pitchFamily="66" charset="0"/>
              </a:rPr>
              <a:t/>
            </a:r>
            <a:br>
              <a:rPr lang="de-DE" sz="4000" smtClean="0">
                <a:latin typeface="Lucida Calligraphy" pitchFamily="66" charset="0"/>
              </a:rPr>
            </a:br>
            <a:r>
              <a:rPr lang="de-DE" sz="4000" smtClean="0">
                <a:latin typeface="Lucida Calligraphy" pitchFamily="66" charset="0"/>
              </a:rPr>
              <a:t/>
            </a:r>
            <a:br>
              <a:rPr lang="de-DE" sz="4000" smtClean="0">
                <a:latin typeface="Lucida Calligraphy" pitchFamily="66" charset="0"/>
              </a:rPr>
            </a:br>
            <a:endParaRPr lang="de-DE" sz="3200" smtClean="0">
              <a:latin typeface="Lucida Calligraphy" pitchFamily="66" charset="0"/>
            </a:endParaRPr>
          </a:p>
        </p:txBody>
      </p:sp>
      <p:sp>
        <p:nvSpPr>
          <p:cNvPr id="152583" name="Rechteck 7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de-DE" sz="2800" smtClean="0"/>
              <a:t>Wandern von Alm zu Alm.</a:t>
            </a:r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1525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902" name="Bild 14" descr="PICT009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8208962" cy="6156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5903" name="Rechteck 1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de-AT" smtClean="0"/>
          </a:p>
        </p:txBody>
      </p:sp>
      <p:sp>
        <p:nvSpPr>
          <p:cNvPr id="165891" name="Rechteck 3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de-DE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de-DE" sz="2400" dirty="0" smtClean="0"/>
              <a:t>Auf dem Gipfel angelangt</a:t>
            </a:r>
          </a:p>
        </p:txBody>
      </p:sp>
      <p:sp>
        <p:nvSpPr>
          <p:cNvPr id="165905" name="Rechteck 17"/>
          <p:cNvSpPr>
            <a:spLocks noGrp="1" noRot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defRPr/>
            </a:pPr>
            <a:endParaRPr lang="de-AT" sz="2400" smtClean="0"/>
          </a:p>
        </p:txBody>
      </p:sp>
    </p:spTree>
  </p:cSld>
  <p:clrMapOvr>
    <a:masterClrMapping/>
  </p:clrMapOvr>
  <p:transition spd="med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5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165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Bild 2" descr="LT_S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514350"/>
            <a:ext cx="854392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Rechteck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de-AT" smtClean="0"/>
          </a:p>
        </p:txBody>
      </p:sp>
      <p:sp>
        <p:nvSpPr>
          <p:cNvPr id="166916" name="Rechteck 4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de-DE" sz="2800" smtClean="0"/>
              <a:t>Altes Bauernhaus</a:t>
            </a:r>
          </a:p>
        </p:txBody>
      </p:sp>
    </p:spTree>
  </p:cSld>
  <p:clrMapOvr>
    <a:masterClrMapping/>
  </p:clrMapOvr>
  <p:transition spd="med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16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166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8238" y="0"/>
            <a:ext cx="10282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11 Zauchenseer Viergesang Gstanzl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08 Spur 8.wma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8" name="Rechteck 14"/>
          <p:cNvSpPr>
            <a:spLocks noGrp="1" noRot="1" noChangeArrowheads="1"/>
          </p:cNvSpPr>
          <p:nvPr>
            <p:ph type="title"/>
          </p:nvPr>
        </p:nvSpPr>
        <p:spPr>
          <a:xfrm>
            <a:off x="152400" y="0"/>
            <a:ext cx="7510463" cy="592138"/>
          </a:xfrm>
        </p:spPr>
        <p:txBody>
          <a:bodyPr/>
          <a:lstStyle/>
          <a:p>
            <a:pPr algn="ctr" eaLnBrk="1" hangingPunct="1">
              <a:defRPr/>
            </a:pP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8000" dirty="0" smtClean="0">
                <a:solidFill>
                  <a:srgbClr val="CC6600"/>
                </a:solidFill>
                <a:latin typeface="Arial" charset="0"/>
              </a:rPr>
              <a:t>Abtenau</a:t>
            </a:r>
          </a:p>
        </p:txBody>
      </p:sp>
      <p:sp>
        <p:nvSpPr>
          <p:cNvPr id="82966" name="Rechteck 22"/>
          <p:cNvSpPr>
            <a:spLocks noGrp="1" noRot="1" noChangeArrowheads="1"/>
          </p:cNvSpPr>
          <p:nvPr>
            <p:ph type="body" idx="1"/>
          </p:nvPr>
        </p:nvSpPr>
        <p:spPr>
          <a:xfrm>
            <a:off x="1763713" y="1052513"/>
            <a:ext cx="7070725" cy="4191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de-DE" sz="2800" dirty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de-DE" sz="2800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 der zentrale Ort im Lammertal.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de-DE" sz="2800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Einkaufen, Natur,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de-DE" sz="2800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Sport oder Kultur – </a:t>
            </a:r>
          </a:p>
          <a:p>
            <a:pPr eaLnBrk="1" hangingPunct="1">
              <a:buNone/>
              <a:defRPr/>
            </a:pPr>
            <a:r>
              <a:rPr lang="de-DE" sz="2800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Abtenau </a:t>
            </a:r>
            <a:r>
              <a:rPr lang="de-DE" sz="2800" dirty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bietet </a:t>
            </a:r>
            <a:r>
              <a:rPr lang="de-DE" sz="2800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eine</a:t>
            </a:r>
          </a:p>
          <a:p>
            <a:pPr eaLnBrk="1" hangingPunct="1">
              <a:buNone/>
              <a:defRPr/>
            </a:pPr>
            <a:r>
              <a:rPr lang="de-DE" sz="2800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800" dirty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r>
              <a:rPr lang="de-DE" sz="2800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Riesenauswahl       </a:t>
            </a:r>
            <a:r>
              <a:rPr lang="de-DE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     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2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2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82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0"/>
                                        <p:tgtEl>
                                          <p:spTgt spid="82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numSld="9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3"/>
                </p:tgtEl>
              </p:cMediaNode>
            </p:audio>
            <p:audio>
              <p:cMediaNode numSld="1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4" name="Rechteck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Der Herbst ist da.</a:t>
            </a:r>
            <a:r>
              <a:rPr lang="de-DE" sz="4000" smtClean="0">
                <a:latin typeface="Lucida Calligraphy" pitchFamily="66" charset="0"/>
              </a:rPr>
              <a:t> </a:t>
            </a:r>
          </a:p>
        </p:txBody>
      </p:sp>
      <p:sp>
        <p:nvSpPr>
          <p:cNvPr id="156675" name="Rechteck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838200" y="1905000"/>
            <a:ext cx="4813300" cy="4191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de-DE" sz="2800" smtClean="0"/>
              <a:t>Das Vieh kommt von den Hochalmen ins Tal.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de-AT" dirty="0" smtClean="0"/>
          </a:p>
        </p:txBody>
      </p:sp>
    </p:spTree>
  </p:cSld>
  <p:clrMapOvr>
    <a:masterClrMapping/>
  </p:clrMapOvr>
  <p:transition spd="med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Bild 4" descr="LT_W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854392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Rechteck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mtClean="0">
                <a:latin typeface="Verdana" pitchFamily="34" charset="0"/>
              </a:rPr>
              <a:t>Der Winter ist eingekehrt.</a:t>
            </a:r>
          </a:p>
        </p:txBody>
      </p:sp>
      <p:sp>
        <p:nvSpPr>
          <p:cNvPr id="158723" name="Rechteck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de-AT" smtClean="0"/>
          </a:p>
        </p:txBody>
      </p:sp>
    </p:spTree>
  </p:cSld>
  <p:clrMapOvr>
    <a:masterClrMapping/>
  </p:clrMapOvr>
  <p:transition spd="med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3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Bild 4" descr="LT_W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85439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0" name="Rechteck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de-AT" smtClean="0"/>
          </a:p>
        </p:txBody>
      </p:sp>
      <p:sp>
        <p:nvSpPr>
          <p:cNvPr id="176131" name="Rechteck 3"/>
          <p:cNvSpPr>
            <a:spLocks noGrp="1" noRot="1" noChangeArrowheads="1"/>
          </p:cNvSpPr>
          <p:nvPr>
            <p:ph type="body" idx="1"/>
          </p:nvPr>
        </p:nvSpPr>
        <p:spPr>
          <a:xfrm>
            <a:off x="539750" y="2420938"/>
            <a:ext cx="800735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de-DE" sz="2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de-DE" sz="2800" smtClean="0"/>
              <a:t>Die beeindruckende Winterpracht auf den felsigen Bergspitzen des Tennengebirges.</a:t>
            </a:r>
          </a:p>
        </p:txBody>
      </p:sp>
    </p:spTree>
  </p:cSld>
  <p:clrMapOvr>
    <a:masterClrMapping/>
  </p:clrMapOvr>
  <p:transition spd="med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76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76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1" name="Bild 5" descr="118226904465019400_Sonnenuntergang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350"/>
            <a:ext cx="9685338" cy="726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2" name="Rechteck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de-DE" sz="3600" smtClean="0">
                <a:solidFill>
                  <a:schemeClr val="tx1"/>
                </a:solidFill>
                <a:latin typeface="Arial" charset="0"/>
              </a:rPr>
              <a:t>Sowie jeder schöne Tag im Lammertal geht auch diese Präsentation einmal zu</a:t>
            </a:r>
            <a:r>
              <a:rPr lang="de-DE" sz="4800" smtClean="0"/>
              <a:t> </a:t>
            </a:r>
          </a:p>
        </p:txBody>
      </p:sp>
      <p:sp>
        <p:nvSpPr>
          <p:cNvPr id="188423" name="Rechteck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de-DE" sz="8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  </a:t>
            </a:r>
            <a:r>
              <a:rPr lang="de-DE" sz="8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ENDE</a:t>
            </a:r>
          </a:p>
        </p:txBody>
      </p:sp>
    </p:spTree>
  </p:cSld>
  <p:clrMapOvr>
    <a:masterClrMapping/>
  </p:clrMapOvr>
  <p:transition spd="med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0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3000"/>
                                        <p:tgtEl>
                                          <p:spTgt spid="188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1" dur="3000" fill="hold"/>
                                        <p:tgtEl>
                                          <p:spTgt spid="1884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hteck 3"/>
          <p:cNvSpPr>
            <a:spLocks noGrp="1" noRot="1" noChangeArrowheads="1"/>
          </p:cNvSpPr>
          <p:nvPr>
            <p:ph type="body" idx="1"/>
          </p:nvPr>
        </p:nvSpPr>
        <p:spPr>
          <a:xfrm>
            <a:off x="684213" y="260350"/>
            <a:ext cx="800735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DE" sz="3600" b="1" dirty="0" smtClean="0"/>
              <a:t>Abtenau – Wissenswertes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 smtClean="0">
                <a:latin typeface="Verdana" pitchFamily="34" charset="0"/>
              </a:rPr>
              <a:t>liegt auf 712m Seehöhe,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 smtClean="0">
                <a:latin typeface="Verdana" pitchFamily="34" charset="0"/>
              </a:rPr>
              <a:t>ist nur 45 km von der Festspielstadt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 smtClean="0">
                <a:latin typeface="Verdana" pitchFamily="34" charset="0"/>
              </a:rPr>
              <a:t>Salzburg entfernt,</a:t>
            </a:r>
          </a:p>
          <a:p>
            <a:pPr eaLnBrk="1" hangingPunct="1">
              <a:lnSpc>
                <a:spcPct val="90000"/>
              </a:lnSpc>
              <a:defRPr/>
            </a:pPr>
            <a:endParaRPr lang="de-DE" dirty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DE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DE" dirty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DE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 smtClean="0">
                <a:latin typeface="Verdana" pitchFamily="34" charset="0"/>
              </a:rPr>
              <a:t>hat 6000 Einwohner,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 smtClean="0">
                <a:latin typeface="Verdana" pitchFamily="34" charset="0"/>
              </a:rPr>
              <a:t>hat eine Fläche von 187,96 km²,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 smtClean="0">
                <a:latin typeface="Verdana" pitchFamily="34" charset="0"/>
              </a:rPr>
              <a:t>verfügt über 2595 Gästebetten</a:t>
            </a:r>
          </a:p>
          <a:p>
            <a:pPr eaLnBrk="1" hangingPunct="1">
              <a:lnSpc>
                <a:spcPct val="90000"/>
              </a:lnSpc>
              <a:defRPr/>
            </a:pPr>
            <a:endParaRPr lang="de-DE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DE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DE" dirty="0" smtClean="0"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664245"/>
          </a:xfrm>
        </p:spPr>
        <p:txBody>
          <a:bodyPr/>
          <a:lstStyle/>
          <a:p>
            <a:pPr>
              <a:defRPr/>
            </a:pPr>
            <a:endParaRPr lang="de-AT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2" name="Bild 8" descr="Europa's aufregendste Sommerrodelbah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433705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merrodelbahnfahr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23528" y="6525344"/>
            <a:ext cx="168607" cy="1264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3908" name="Rechteck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507413" cy="1431925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i="1" dirty="0">
                <a:latin typeface="Verdana" pitchFamily="34" charset="0"/>
              </a:rPr>
              <a:t>Abtenau im Sommer </a:t>
            </a:r>
            <a:r>
              <a:rPr lang="de-DE" sz="4000" i="1" dirty="0" smtClean="0">
                <a:latin typeface="Verdana" pitchFamily="34" charset="0"/>
              </a:rPr>
              <a:t>bietet…</a:t>
            </a:r>
          </a:p>
        </p:txBody>
      </p:sp>
      <p:sp>
        <p:nvSpPr>
          <p:cNvPr id="123909" name="Rechteck 5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2400" dirty="0" smtClean="0"/>
              <a:t>Europas zweitlängste Sommerrodelbahn (1980m)</a:t>
            </a:r>
            <a:r>
              <a:rPr lang="de-DE" dirty="0" smtClean="0"/>
              <a:t> </a:t>
            </a:r>
          </a:p>
        </p:txBody>
      </p:sp>
      <p:sp>
        <p:nvSpPr>
          <p:cNvPr id="123910" name="Rechteck 6"/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2400" smtClean="0"/>
              <a:t>Natur-Sehenswürdigkeiten (im Bild: Eglsee)</a:t>
            </a:r>
          </a:p>
        </p:txBody>
      </p:sp>
      <p:pic>
        <p:nvPicPr>
          <p:cNvPr id="123913" name="Bild 9" descr="LT_S_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1663"/>
            <a:ext cx="4340225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2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3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5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390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Rechteck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de-AT" smtClean="0"/>
          </a:p>
        </p:txBody>
      </p:sp>
      <p:sp>
        <p:nvSpPr>
          <p:cNvPr id="121861" name="Rechteck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51520" y="260648"/>
            <a:ext cx="4514155" cy="1224136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 smtClean="0">
                <a:latin typeface="Verdana" pitchFamily="34" charset="0"/>
              </a:rPr>
              <a:t>300 km markierte Wanderwege</a:t>
            </a:r>
          </a:p>
        </p:txBody>
      </p:sp>
      <p:sp>
        <p:nvSpPr>
          <p:cNvPr id="121862" name="Rechteck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716016" y="260648"/>
            <a:ext cx="3927475" cy="4191000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 smtClean="0">
                <a:latin typeface="Verdana" pitchFamily="34" charset="0"/>
              </a:rPr>
              <a:t>beheiztes Freibad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de-DE" sz="2400" dirty="0" smtClean="0"/>
          </a:p>
        </p:txBody>
      </p:sp>
      <p:pic>
        <p:nvPicPr>
          <p:cNvPr id="121863" name="Bild 7" descr="Terrassenfreibad Abten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75109"/>
            <a:ext cx="4548187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5" name="Bild 9" descr="Geführte Wanderungen im Lammer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3" y="1268760"/>
            <a:ext cx="4376738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 txBox="1">
            <a:spLocks noRot="1" noChangeArrowheads="1"/>
          </p:cNvSpPr>
          <p:nvPr/>
        </p:nvSpPr>
        <p:spPr bwMode="auto">
          <a:xfrm>
            <a:off x="5076056" y="4293096"/>
            <a:ext cx="3927475" cy="56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de-DE" sz="2400" kern="0" dirty="0" smtClean="0"/>
              <a:t>Sportarten aller Art</a:t>
            </a:r>
          </a:p>
        </p:txBody>
      </p:sp>
      <p:pic>
        <p:nvPicPr>
          <p:cNvPr id="8" name="Bild 12" descr="Bike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17032"/>
            <a:ext cx="4132263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1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1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hteck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de-AT" smtClean="0"/>
          </a:p>
        </p:txBody>
      </p:sp>
      <p:sp>
        <p:nvSpPr>
          <p:cNvPr id="125957" name="Rechteck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68488" y="260648"/>
            <a:ext cx="3927475" cy="4191000"/>
          </a:xfrm>
        </p:spPr>
        <p:txBody>
          <a:bodyPr/>
          <a:lstStyle/>
          <a:p>
            <a:pPr eaLnBrk="1" hangingPunct="1">
              <a:defRPr/>
            </a:pPr>
            <a:r>
              <a:rPr lang="de-DE" sz="2600" dirty="0" smtClean="0"/>
              <a:t>Kneippanlage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de-DE" sz="2600" dirty="0" smtClean="0"/>
              <a:t>Wassertemperatur: 5°C</a:t>
            </a:r>
          </a:p>
        </p:txBody>
      </p:sp>
      <p:sp>
        <p:nvSpPr>
          <p:cNvPr id="125958" name="Rechteck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932040" y="260648"/>
            <a:ext cx="3927475" cy="4191000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/>
              <a:t>Minigolfanlage</a:t>
            </a:r>
          </a:p>
        </p:txBody>
      </p:sp>
      <p:pic>
        <p:nvPicPr>
          <p:cNvPr id="125960" name="Bild 8" descr="minigolf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413" y="980728"/>
            <a:ext cx="4340225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2" name="Bild 10" descr="2515596803_5a1d9e7a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03" y="1668901"/>
            <a:ext cx="3865562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42921"/>
            <a:ext cx="2448272" cy="369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5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2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125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25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hteck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4000" i="1" smtClean="0">
                <a:latin typeface="Verdana" pitchFamily="34" charset="0"/>
              </a:rPr>
              <a:t>Der Herbst wird eingeleitet vom HeuArt-Fest.</a:t>
            </a:r>
          </a:p>
        </p:txBody>
      </p:sp>
      <p:sp>
        <p:nvSpPr>
          <p:cNvPr id="251913" name="Rechteck 9"/>
          <p:cNvSpPr>
            <a:spLocks noGrp="1" noRot="1" noChangeArrowheads="1"/>
          </p:cNvSpPr>
          <p:nvPr>
            <p:ph sz="half" idx="1"/>
          </p:nvPr>
        </p:nvSpPr>
        <p:spPr>
          <a:xfrm>
            <a:off x="838200" y="1905000"/>
            <a:ext cx="5678488" cy="4191000"/>
          </a:xfrm>
        </p:spPr>
        <p:txBody>
          <a:bodyPr/>
          <a:lstStyle/>
          <a:p>
            <a:pPr eaLnBrk="1" hangingPunct="1">
              <a:defRPr/>
            </a:pPr>
            <a:r>
              <a:rPr lang="de-AT" sz="2800" smtClean="0"/>
              <a:t>Charmante Heuelfen und ein Corso mit großen Figuren und Skulpturen, hergestellt aus mehr als drei Tonnen Heu, ziehen tausende Besucher an.</a:t>
            </a:r>
          </a:p>
        </p:txBody>
      </p:sp>
      <p:pic>
        <p:nvPicPr>
          <p:cNvPr id="251907" name="Bild 3" descr="HeuART Elfe 2005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00213"/>
            <a:ext cx="4143375" cy="311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4" name="Bild 10" descr="P1060262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844675"/>
            <a:ext cx="51847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Bild 11" descr="P1060273k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068638"/>
            <a:ext cx="27559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3000"/>
                                        <p:tgtEl>
                                          <p:spTgt spid="25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3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3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6" grpId="0"/>
      <p:bldP spid="2519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Bild 2" descr="Brandenburger 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8280400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19" name="Rechteck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de-AT" smtClean="0"/>
          </a:p>
        </p:txBody>
      </p:sp>
      <p:sp>
        <p:nvSpPr>
          <p:cNvPr id="239620" name="Rechteck 4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endParaRPr lang="de-DE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de-DE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Das Brandenburger Tor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2396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lasschichten">
  <a:themeElements>
    <a:clrScheme name="Glasschichten 8">
      <a:dk1>
        <a:srgbClr val="000000"/>
      </a:dk1>
      <a:lt1>
        <a:srgbClr val="EAEAEA"/>
      </a:lt1>
      <a:dk2>
        <a:srgbClr val="000000"/>
      </a:dk2>
      <a:lt2>
        <a:srgbClr val="C1C2CB"/>
      </a:lt2>
      <a:accent1>
        <a:srgbClr val="F1F1F7"/>
      </a:accent1>
      <a:accent2>
        <a:srgbClr val="8C8CB4"/>
      </a:accent2>
      <a:accent3>
        <a:srgbClr val="F3F3F3"/>
      </a:accent3>
      <a:accent4>
        <a:srgbClr val="000000"/>
      </a:accent4>
      <a:accent5>
        <a:srgbClr val="F7F7FA"/>
      </a:accent5>
      <a:accent6>
        <a:srgbClr val="7E7EA3"/>
      </a:accent6>
      <a:hlink>
        <a:srgbClr val="A3FFFF"/>
      </a:hlink>
      <a:folHlink>
        <a:srgbClr val="9E99FF"/>
      </a:folHlink>
    </a:clrScheme>
    <a:fontScheme name="Glasschichte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lasschichten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chichten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chichten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chichten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chichten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chichten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chichten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chichten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0</TotalTime>
  <Words>387</Words>
  <Application>Microsoft Office PowerPoint</Application>
  <PresentationFormat>Bildschirmpräsentation (4:3)</PresentationFormat>
  <Paragraphs>158</Paragraphs>
  <Slides>33</Slides>
  <Notes>27</Notes>
  <HiddenSlides>0</HiddenSlides>
  <MMClips>5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4" baseType="lpstr">
      <vt:lpstr>Glasschichten</vt:lpstr>
      <vt:lpstr>Dieses Projekt wurde mit Unterstützung der Europäischen Kommission finanziert.  Die Verantwortung für den Inhalt dieser Veröffentlichung trägt allein der Verfasser; die Kommission haftet nicht für die weitere Verwendung der darin enthaltenen Angaben.</vt:lpstr>
      <vt:lpstr>PowerPoint-Präsentation</vt:lpstr>
      <vt:lpstr> Abtenau</vt:lpstr>
      <vt:lpstr>PowerPoint-Präsentation</vt:lpstr>
      <vt:lpstr>Abtenau im Sommer bietet…</vt:lpstr>
      <vt:lpstr>PowerPoint-Präsentation</vt:lpstr>
      <vt:lpstr>PowerPoint-Präsentation</vt:lpstr>
      <vt:lpstr>Der Herbst wird eingeleitet vom HeuArt-Fest.</vt:lpstr>
      <vt:lpstr>PowerPoint-Präsentation</vt:lpstr>
      <vt:lpstr>Abtenau im Winter…</vt:lpstr>
      <vt:lpstr>…bietet…</vt:lpstr>
      <vt:lpstr>PowerPoint-Präsentation</vt:lpstr>
      <vt:lpstr>PowerPoint-Präsentation</vt:lpstr>
      <vt:lpstr>Im Winter bietet die Skiregion Dachstein-West pures Skivergnügen mit 46 Liften und Bahnen und über 140 Pistenkilometer (Dachstein im Hintergrund)</vt:lpstr>
      <vt:lpstr>Unsere Schule</vt:lpstr>
      <vt:lpstr>Einige Musicalaufführungen der Musikhauptschule:</vt:lpstr>
      <vt:lpstr>PowerPoint-Präsentation</vt:lpstr>
      <vt:lpstr>PowerPoint-Präsentation</vt:lpstr>
      <vt:lpstr>PowerPoint-Präsentation</vt:lpstr>
      <vt:lpstr>Und nun genießt einige Impressionen aus dem Lammertal</vt:lpstr>
      <vt:lpstr>Die Trachtenmusikkapelle Abtenau spielt auf hohem Niveau Musik zu jedem Anlass.</vt:lpstr>
      <vt:lpstr>PowerPoint-Präsentation</vt:lpstr>
      <vt:lpstr>Es wird Frühling…</vt:lpstr>
      <vt:lpstr>PowerPoint-Präsentation</vt:lpstr>
      <vt:lpstr>PowerPoint-Präsentation</vt:lpstr>
      <vt:lpstr>Der Frühling geht zu Ende, der Sommer naht.</vt:lpstr>
      <vt:lpstr>            </vt:lpstr>
      <vt:lpstr>PowerPoint-Präsentation</vt:lpstr>
      <vt:lpstr>PowerPoint-Präsentation</vt:lpstr>
      <vt:lpstr>Der Herbst ist da. </vt:lpstr>
      <vt:lpstr>Der Winter ist eingekehrt.</vt:lpstr>
      <vt:lpstr>PowerPoint-Präsentation</vt:lpstr>
      <vt:lpstr>Sowie jeder schöne Tag im Lammertal geht auch diese Präsentation einmal zu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Tourismus im Lammertal</dc:title>
  <dc:creator>Anschi</dc:creator>
  <cp:lastModifiedBy>Hans</cp:lastModifiedBy>
  <cp:revision>140</cp:revision>
  <cp:lastPrinted>2015-11-07T16:38:16Z</cp:lastPrinted>
  <dcterms:created xsi:type="dcterms:W3CDTF">2008-09-21T12:07:35Z</dcterms:created>
  <dcterms:modified xsi:type="dcterms:W3CDTF">2015-11-07T17:37:22Z</dcterms:modified>
</cp:coreProperties>
</file>